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70" r:id="rId3"/>
    <p:sldId id="266" r:id="rId4"/>
    <p:sldId id="269" r:id="rId5"/>
    <p:sldId id="267" r:id="rId6"/>
    <p:sldId id="268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BC8F"/>
    <a:srgbClr val="FDE4B5"/>
    <a:srgbClr val="B0C4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84992"/>
  </p:normalViewPr>
  <p:slideViewPr>
    <p:cSldViewPr snapToGrid="0">
      <p:cViewPr>
        <p:scale>
          <a:sx n="84" d="100"/>
          <a:sy n="84" d="100"/>
        </p:scale>
        <p:origin x="151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3T18:54:09.94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461 13 24575,'-11'-3'0,"3"3"0,-6-6 0,5 5 0,-12-1 0,7 2 0,-11 0 0,12 0 0,-2 0 0,-1 0 0,-9 0 0,0 3 0,-2-2 0,10 5 0,5-3 0,-1 3 0,1 0 0,-14 3 0,13-3 0,-12 2 0,18-2 0,-4 3 0,1 0 0,1 1 0,-3-2 0,8-2 0,-4 3 0,5-2 0,-3 4 0,0-4 0,2 1 0,-4 1 0,4-2 0,-2 4 0,0-1 0,6-1 0,-6 2 0,6-4 0,-6 5 0,6-6 0,-3 6 0,3-6 0,0 6 0,0-6 0,0 3 0,0-3 0,0 3 0,0 3 0,0-2 0,0 4 0,0-7 0,0 9 0,0-5 0,0 3 0,0-3 0,0-4 0,0 4 0,0-4 0,0 9 0,0-5 0,0 3 0,3-5 0,1 4 0,9-1 0,-4 3 0,5-2 0,-11-6 0,2 4 0,-1-4 0,2 1 0,0 1 0,10 5 0,0-3 0,5 2 0,9-4 0,-9-6 0,6 5 0,12-7 0,-21 1 0,22 2 0,-13-4 0,-7 4 0,6-4 0,9 0 0,-18 0 0,18 0 0,-9 0 0,-13 0 0,12 0 0,-18 0 0,4 0 0,-2 0 0,1-3 0,1 0 0,-4-3 0,-1 0 0,-1 0 0,1-6 0,1 5 0,16-25 0,-14 21 0,11-17 0,-14 18 0,0 1 0,0 0 0,-2-5 0,1 6 0,-2-8 0,4 2 0,-3 3 0,-1-6 0,2 8 0,-3-3 0,3 0 0,-5 2 0,0-1 0,0-4 0,0 2 0,0-9 0,0 11 0,0-5 0,-3 1 0,2 5 0,-5-7 0,2 8 0,-2-3 0,0-1 0,0 1 0,0 3 0,-17-7 0,10 8 0,-13-5 0,9 3 0,4 6 0,-4-6 0,7 7 0,-1-3 0,1 2 0,1-1 0,0 1 0,3 1 0,0-2 0,0-2 0,0 1 0,0 0 0,-3 0 0,2 5 0,-4-4 0,1-1 0,1 2 0,-8-5 0,9 8 0,-5-2 0,6 3 0,1-3 0,0 2 0,-3-4 0,3 4 0,0-2 0,3 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3T18:54:47.289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528 75 24575,'0'-6'0,"0"-3"0,0 2 0,0-2 0,-5 3 0,1 0 0,-5 0 0,-5 0 0,6 0 0,-9 3 0,10 0 0,-2 3 0,0 0 0,-5-4 0,3 4 0,-19-4 0,20 4 0,-15 0 0,18 0 0,-2 0 0,0 0 0,2 0 0,-4 0 0,1 0 0,1 0 0,0 0 0,0 0 0,2 0 0,-1 0 0,-1 0 0,-1 0 0,1 0 0,0 0 0,3 0 0,0 0 0,-8 4 0,6-4 0,-8 6 0,9-5 0,-4 4 0,4-4 0,-2 4 0,3-1 0,-8 6 0,6-3 0,-5 3 0,4-1 0,2-2 0,-2 1 0,6 6 0,-3-6 0,3 8 0,0-9 0,-3 4 0,5-4 0,-1 1 0,-4 1 0,2 1 0,-2-1 0,3 0 0,3-1 0,0 7 0,0-5 0,-2 6 0,1-6 0,-4 2 0,4 0 0,-4-3 0,4 3 0,-2-3 0,3 1 0,0 1 0,0-2 0,0 1 0,0 6 0,0 0 0,0 7 0,0-8 0,0 1 0,0-9 0,0 4 0,0 6 0,0-3 0,0 3 0,0-5 0,0-6 0,0 3 0,0 0 0,0-3 0,0 6 0,0-6 0,0 6 0,0 2 0,-3-1 0,3 4 0,-3-4 0,3-1 0,0-3 0,0 7 0,0-8 0,0 13 0,0-13 0,0 8 0,0-6 0,0 2 0,0-3 0,0 0 0,0 0 0,0-3 0,0 3 0,0 0 0,0-3 0,-3 3 0,3-3 0,-3 3 0,3-3 0,0 6 0,0-5 0,0 4 0,0-4 0,0 4 0,0-4 0,0 1 0,0-2 0,0 0 0,0 0 0,0 0 0,0 0 0,0 3 0,0-2 0,0 4 0,0-4 0,5 4 0,-1-7 0,13 9 0,-7-12 0,4 6 0,3-4 0,-2 2 0,1-1 0,0 2 0,-9-5 0,1 1 0,-2-2 0,3 0 0,-2 0 0,1 0 0,-2 0 0,0 0 0,0 0 0,3 0 0,-2 0 0,4 0 0,-4 0 0,2 0 0,-3 0 0,0 0 0,2 0 0,-1 0 0,4 0 0,-1 0 0,-1 0 0,0 0 0,-3 0 0,0 0 0,0 0 0,7-3 0,-5-1 0,6 0 0,-5 2 0,-3 2 0,6-6 0,-6 2 0,6-2 0,-6 3 0,3 3 0,0-2 0,5 1 0,-3-2 0,5 0 0,-9 3 0,1-6 0,1 0 0,-2 2 0,1-4 0,-2 5 0,8-8 0,-6 4 0,5-6 0,-9 6 0,-2-1 0,1-1 0,-2 2 0,4-4 0,-4 4 0,1-5 0,-2 5 0,5-18 0,-1 12 0,4-13 0,-5 14 0,0 3 0,-3-17 0,14 5 0,-10-12 0,10 5 0,-10 5 0,-3 5 0,2-4 0,-3 8 0,5-16 0,-4 14 0,4-10 0,-2 9 0,-2 6 0,5-2 0,-5 7 0,1-3 0,-2 2 0,0-2 0,0-13 0,0 11 0,0-14 0,3 16 0,-2-1 0,1 1 0,-2 3 0,3-2 0,-2 1 0,1-5 0,-2 5 0,0-1 0,0 2 0,0-1 0,0-1 0,0 1 0,0-2 0,0 3 0,0 0 0,0 0 0,0 0 0,0 0 0,0-1 0,0 1 0,0 0 0,0 0 0,0 0 0,-2 0 0,1 0 0,-4 0 0,1 0 0,-2-3 0,3 2 0,-3-2 0,6 3 0,-8 0 0,3 0 0,-3 0 0,2 0 0,-1 0 0,1 0 0,0 0 0,0-1 0,-3 1 0,3 0 0,-3 3-1696,3-3 0,2 6 0,2-3 0</inkml:trace>
</inkml:ink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2740DF-75B5-2641-A107-C4A2B9437D13}" type="datetimeFigureOut">
              <a:rPr lang="en-US" smtClean="0"/>
              <a:t>8/23/22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BE10A0-8E33-7E49-B3A8-2A76E46C3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71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 also identified site 380</a:t>
            </a:r>
          </a:p>
          <a:p>
            <a:r>
              <a:rPr lang="en-US" dirty="0"/>
              <a:t>Not sure how to use the Empirical Bayes Factor to help with analyses. Provides a confidence measure of whether diversification occurred in a given branch? The paper seems to mention EBF values &gt; 1, but the table outputs </a:t>
            </a:r>
            <a:r>
              <a:rPr lang="en-US"/>
              <a:t>proportions between 0 and 1.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020BC-066B-B24D-A07F-EA3E32D076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1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 also identified site 380</a:t>
            </a:r>
          </a:p>
          <a:p>
            <a:r>
              <a:rPr lang="en-US" dirty="0"/>
              <a:t>Not sure how to use the Empirical Bayes Factor to help with analyses. Provides a confidence measure of whether diversification occurred in a given branch? The paper seems to mention EBF values &gt; 1, but the table outputs </a:t>
            </a:r>
            <a:r>
              <a:rPr lang="en-US"/>
              <a:t>proportions between 0 and 1.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020BC-066B-B24D-A07F-EA3E32D076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13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Positions 408, 437, 438 overlap between Contrast FEL and positive selection. All in the 3</a:t>
            </a:r>
            <a:r>
              <a:rPr lang="en-US" baseline="30000" dirty="0"/>
              <a:t>rd</a:t>
            </a:r>
            <a:r>
              <a:rPr lang="en-US" dirty="0"/>
              <a:t> disordered region.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96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Intrinsically disordered proteins may allow more mutations (diversifying selection) because structure isn't very constrained. BUT intrinsically disordered viral proteins also tend to bind a lot of other proteins. It's like both things at once -- constrained for binding, but unconstrained structurally.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Look at short proteins in evolutionary selection. If you have small proteins and small datasets, can you find anything? Look at some papers.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F1861D-9581-4A48-9820-D58A0946BC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818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D649F-BA53-278A-D2DD-B3B6AD50C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1972B2-CB8E-16F9-7480-927A8335A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25A1B-E46C-261A-9D07-561B61573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60E24-B0C5-7A13-CEA0-7463D1310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92821-AEC4-F9DC-F3CD-F5DC0F7C7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49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17893-8ED5-0669-C8B9-28DEDE124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343EE-F3D1-2065-70CB-DE675850B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E6073-0C34-330D-B067-66A19C578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0E3CC-2D7D-3696-AA01-40531850C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D5FBA-75FD-D716-4810-5665986A6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160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9D93A9-4F18-DA63-02CC-7417A5F04F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3F6509-D267-F99E-014E-8A1ECB7E1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26AE3-71D6-D2B1-3B39-C64533AFF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19C5-C897-7F61-7661-4326D59DB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FEF04-53EA-44E6-CCE2-61EA8902B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194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DD176-4B66-1A82-F12A-6BEE247F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3EBE4-5827-D19B-201B-33FDF28EC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663CB-901B-9DAF-A86A-9F9905E5B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27F8B-9314-9AD0-DB31-FC1256220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58DCF-6379-7E2E-487A-048CD3995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904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36C20-AA7C-14B1-A248-881F5FE59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219DD-74C0-E57F-BCEA-7D1C6E496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5D74B-960D-B2DF-B8EE-F3A19CA02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FFD6D-5F8E-7332-3BF5-F6899F32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742B7-5069-7B18-08CB-5A72EFEA4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8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DAE02-18E1-65D4-82B3-F98B06989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6F97B-9BB8-0297-33C7-61E945251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E05EED-9776-BD59-125F-144185B27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14C95-E419-BCD6-0BA2-C98827574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BB740-A80B-A40E-F055-FDAAC5CA2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B4332-7BC1-B272-3BE7-4249C751F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14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D7F12-F89B-7105-F915-D1DAEF94F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62AF9B-3D80-C08B-890A-C746C4ECB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C5EBAE-66BD-534C-C243-F2E2CC8CF2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E90232-4374-ED73-7AF2-6C9B5622B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9DE3D-63FE-618C-C2CD-A942D4174E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033EDA-A516-CF98-9872-B1F1009DF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BACFF8-B7EE-BC66-3B12-A54CFEA4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CB00F-C49D-7E5A-32CC-CBDDA70CC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77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5538B-7B25-60A0-0410-8739D959A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222AAE-985B-3DF5-B14E-B848B8F6D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5ABC71-247D-D771-3D2E-99377CC90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55F57A-343F-15AE-64B1-95B9AC802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120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C22495-EADE-F153-071D-3B27EDC9C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8E54AF-B5BB-823B-C800-D06E2C136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09BB0-B885-CDC3-0AC2-535AD6B15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71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9BBEF-D625-E6C4-77C8-8492CDF9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88712-E586-B525-5281-418FAD885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9F6A4F-B3D2-C2FF-2B16-A26678269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DBF30-F3DD-7FEF-4D3F-13D92C091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B274F-3E86-433E-8545-E5D40BC4F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720B2-42DA-400B-7AE0-A939A5AE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10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2C405-EEB9-25CD-1130-423FB18B2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6713DF-032A-3376-DD94-C7C9B15EEB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647799-C95C-3813-9A54-415B823FA9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48B65-C452-C4F5-2608-BDC486A3B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0B47F-A12E-672C-3CF5-D2E743266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6E8D09-711F-4D1C-5051-CE2FC6F34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80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DBDAAA-7AF8-ED7C-DF84-3EBA768D8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4B64A-D94E-DA27-D62F-DF933F6FC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B1210-BC0A-E56E-9DAC-8727666A51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DB587-AD16-0B44-8351-5BF2BF82C675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BA190-9DEF-9645-885F-529606547E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F4FAF-B906-D99D-1562-19AA0AE0D2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450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customXml" Target="../ink/ink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0C2E6C-F31B-30D7-D979-F4BF0CD75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13620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125000"/>
              </a:lnSpc>
            </a:pPr>
            <a:r>
              <a:rPr lang="en-US" b="1" dirty="0" err="1">
                <a:latin typeface="+mn-lt"/>
              </a:rPr>
              <a:t>Nipah</a:t>
            </a:r>
            <a:r>
              <a:rPr lang="en-US" b="1" dirty="0">
                <a:latin typeface="+mn-lt"/>
              </a:rPr>
              <a:t> Virus Phosphoprotein Evolutionary Selection Analysis</a:t>
            </a:r>
          </a:p>
        </p:txBody>
      </p:sp>
    </p:spTree>
    <p:extLst>
      <p:ext uri="{BB962C8B-B14F-4D97-AF65-F5344CB8AC3E}">
        <p14:creationId xmlns:p14="http://schemas.microsoft.com/office/powerpoint/2010/main" val="2175932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3716951-9672-43A7-5B60-BFEEA664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888" y="5928083"/>
            <a:ext cx="2918355" cy="720837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latin typeface="+mn-lt"/>
              </a:rPr>
              <a:t>MEME and FEL: Codons under Positive Selection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7AFB9F9-2849-E371-90F9-F7D8FA9F6A38}"/>
              </a:ext>
            </a:extLst>
          </p:cNvPr>
          <p:cNvGrpSpPr/>
          <p:nvPr/>
        </p:nvGrpSpPr>
        <p:grpSpPr>
          <a:xfrm>
            <a:off x="3140242" y="0"/>
            <a:ext cx="7526633" cy="6858000"/>
            <a:chOff x="1681096" y="188984"/>
            <a:chExt cx="7297168" cy="6648920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6AD743EC-9E0A-60D0-47A0-1A542FD36C40}"/>
                </a:ext>
              </a:extLst>
            </p:cNvPr>
            <p:cNvGrpSpPr/>
            <p:nvPr/>
          </p:nvGrpSpPr>
          <p:grpSpPr>
            <a:xfrm>
              <a:off x="1681096" y="209080"/>
              <a:ext cx="5915279" cy="6611108"/>
              <a:chOff x="2492401" y="-286771"/>
              <a:chExt cx="5963614" cy="6782375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00E96B95-3333-7D83-0365-6B8CF4CD429A}"/>
                  </a:ext>
                </a:extLst>
              </p:cNvPr>
              <p:cNvGrpSpPr/>
              <p:nvPr/>
            </p:nvGrpSpPr>
            <p:grpSpPr>
              <a:xfrm>
                <a:off x="2492401" y="-286771"/>
                <a:ext cx="5963614" cy="6782375"/>
                <a:chOff x="4760991" y="0"/>
                <a:chExt cx="5498398" cy="6253288"/>
              </a:xfrm>
            </p:grpSpPr>
            <p:pic>
              <p:nvPicPr>
                <p:cNvPr id="46" name="Picture 45" descr="A picture containing timeline&#10;&#10;Description automatically generated">
                  <a:extLst>
                    <a:ext uri="{FF2B5EF4-FFF2-40B4-BE49-F238E27FC236}">
                      <a16:creationId xmlns:a16="http://schemas.microsoft.com/office/drawing/2014/main" id="{9EE32C37-0026-F593-ECBD-80E7B15041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b="8817"/>
                <a:stretch/>
              </p:blipFill>
              <p:spPr>
                <a:xfrm>
                  <a:off x="4760991" y="0"/>
                  <a:ext cx="3889225" cy="6253288"/>
                </a:xfrm>
                <a:prstGeom prst="rect">
                  <a:avLst/>
                </a:prstGeom>
              </p:spPr>
            </p:pic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C51E8EC4-7A48-34C7-CFA6-1B9DAE1DBA7A}"/>
                    </a:ext>
                  </a:extLst>
                </p:cNvPr>
                <p:cNvGrpSpPr/>
                <p:nvPr/>
              </p:nvGrpSpPr>
              <p:grpSpPr>
                <a:xfrm>
                  <a:off x="8899433" y="0"/>
                  <a:ext cx="1359956" cy="6253288"/>
                  <a:chOff x="8899433" y="0"/>
                  <a:chExt cx="1359956" cy="6253288"/>
                </a:xfrm>
              </p:grpSpPr>
              <p:grpSp>
                <p:nvGrpSpPr>
                  <p:cNvPr id="48" name="Group 47">
                    <a:extLst>
                      <a:ext uri="{FF2B5EF4-FFF2-40B4-BE49-F238E27FC236}">
                        <a16:creationId xmlns:a16="http://schemas.microsoft.com/office/drawing/2014/main" id="{F4E1811F-B281-C23B-EBF7-673D88E73F9E}"/>
                      </a:ext>
                    </a:extLst>
                  </p:cNvPr>
                  <p:cNvGrpSpPr/>
                  <p:nvPr/>
                </p:nvGrpSpPr>
                <p:grpSpPr>
                  <a:xfrm>
                    <a:off x="8899433" y="0"/>
                    <a:ext cx="127166" cy="6253288"/>
                    <a:chOff x="7110407" y="0"/>
                    <a:chExt cx="45739" cy="6253288"/>
                  </a:xfrm>
                </p:grpSpPr>
                <p:sp>
                  <p:nvSpPr>
                    <p:cNvPr id="52" name="Rectangle 51">
                      <a:extLst>
                        <a:ext uri="{FF2B5EF4-FFF2-40B4-BE49-F238E27FC236}">
                          <a16:creationId xmlns:a16="http://schemas.microsoft.com/office/drawing/2014/main" id="{1BAB6CEE-EC60-04F8-F655-C9356CD20B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10407" y="0"/>
                      <a:ext cx="45720" cy="857433"/>
                    </a:xfrm>
                    <a:prstGeom prst="rect">
                      <a:avLst/>
                    </a:prstGeom>
                    <a:solidFill>
                      <a:srgbClr val="FDE4B5"/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53" name="Rectangle 52">
                      <a:extLst>
                        <a:ext uri="{FF2B5EF4-FFF2-40B4-BE49-F238E27FC236}">
                          <a16:creationId xmlns:a16="http://schemas.microsoft.com/office/drawing/2014/main" id="{62EC1505-04F8-86C9-D9AE-C9AAE13C7050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6512295" y="1457695"/>
                      <a:ext cx="1241945" cy="45720"/>
                    </a:xfrm>
                    <a:prstGeom prst="rect">
                      <a:avLst/>
                    </a:prstGeom>
                    <a:solidFill>
                      <a:srgbClr val="8FBC8F"/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54" name="Rectangle 53">
                      <a:extLst>
                        <a:ext uri="{FF2B5EF4-FFF2-40B4-BE49-F238E27FC236}">
                          <a16:creationId xmlns:a16="http://schemas.microsoft.com/office/drawing/2014/main" id="{4432CCEB-61D5-36B7-AE32-D2A137CCE6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10427" y="2101526"/>
                      <a:ext cx="45719" cy="4151762"/>
                    </a:xfrm>
                    <a:prstGeom prst="rect">
                      <a:avLst/>
                    </a:prstGeom>
                    <a:solidFill>
                      <a:srgbClr val="B0C4DF"/>
                    </a:solidFill>
                    <a:ln w="317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5B92821C-2B34-EA86-7CBC-C51522A1EC25}"/>
                      </a:ext>
                    </a:extLst>
                  </p:cNvPr>
                  <p:cNvSpPr txBox="1"/>
                  <p:nvPr/>
                </p:nvSpPr>
                <p:spPr>
                  <a:xfrm>
                    <a:off x="9026490" y="290217"/>
                    <a:ext cx="123289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Malaysia</a:t>
                    </a:r>
                    <a:endParaRPr lang="en-US" dirty="0"/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E303F8A1-624F-C1C5-4C8D-0E2417CB1F07}"/>
                      </a:ext>
                    </a:extLst>
                  </p:cNvPr>
                  <p:cNvSpPr txBox="1"/>
                  <p:nvPr/>
                </p:nvSpPr>
                <p:spPr>
                  <a:xfrm>
                    <a:off x="9026490" y="1276003"/>
                    <a:ext cx="123289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India</a:t>
                    </a:r>
                    <a:endParaRPr lang="en-US" dirty="0"/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9915C1CF-24B4-95D0-BDBB-4F28771BF817}"/>
                      </a:ext>
                    </a:extLst>
                  </p:cNvPr>
                  <p:cNvSpPr txBox="1"/>
                  <p:nvPr/>
                </p:nvSpPr>
                <p:spPr>
                  <a:xfrm>
                    <a:off x="9026490" y="3909933"/>
                    <a:ext cx="123289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Bangladesh</a:t>
                    </a:r>
                    <a:endParaRPr lang="en-US" dirty="0"/>
                  </a:p>
                </p:txBody>
              </p:sp>
            </p:grpSp>
          </p:grpSp>
          <p:pic>
            <p:nvPicPr>
              <p:cNvPr id="20" name="Picture 19" descr="A picture containing timeline&#10;&#10;Description automatically generated">
                <a:extLst>
                  <a:ext uri="{FF2B5EF4-FFF2-40B4-BE49-F238E27FC236}">
                    <a16:creationId xmlns:a16="http://schemas.microsoft.com/office/drawing/2014/main" id="{D2D6DE42-52A7-AF87-150F-BB301D3D83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91060" r="79301" b="3818"/>
              <a:stretch/>
            </p:blipFill>
            <p:spPr>
              <a:xfrm>
                <a:off x="2671986" y="3863084"/>
                <a:ext cx="873151" cy="381000"/>
              </a:xfrm>
              <a:prstGeom prst="rect">
                <a:avLst/>
              </a:prstGeom>
            </p:spPr>
          </p:pic>
        </p:grpSp>
        <p:pic>
          <p:nvPicPr>
            <p:cNvPr id="2" name="Picture 1" descr="Timeline&#10;&#10;Description automatically generated">
              <a:extLst>
                <a:ext uri="{FF2B5EF4-FFF2-40B4-BE49-F238E27FC236}">
                  <a16:creationId xmlns:a16="http://schemas.microsoft.com/office/drawing/2014/main" id="{C76EB1D8-9D37-B8D7-2E59-D8686A584B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7651" b="8122"/>
            <a:stretch/>
          </p:blipFill>
          <p:spPr>
            <a:xfrm>
              <a:off x="7503409" y="188984"/>
              <a:ext cx="1474855" cy="66489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4934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C8456A78-6667-7B6E-17B2-700722133FA6}"/>
              </a:ext>
            </a:extLst>
          </p:cNvPr>
          <p:cNvGrpSpPr/>
          <p:nvPr/>
        </p:nvGrpSpPr>
        <p:grpSpPr>
          <a:xfrm>
            <a:off x="1681096" y="-36576"/>
            <a:ext cx="10251682" cy="6894576"/>
            <a:chOff x="1449985" y="-214207"/>
            <a:chExt cx="10335450" cy="707318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9964BFF-CF91-EBA9-B917-969708C478F0}"/>
                </a:ext>
              </a:extLst>
            </p:cNvPr>
            <p:cNvSpPr txBox="1"/>
            <p:nvPr/>
          </p:nvSpPr>
          <p:spPr>
            <a:xfrm>
              <a:off x="7413598" y="-214207"/>
              <a:ext cx="4371837" cy="3215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58       64       228      377     380     408     421     437     438</a:t>
              </a: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6AD743EC-9E0A-60D0-47A0-1A542FD36C40}"/>
                </a:ext>
              </a:extLst>
            </p:cNvPr>
            <p:cNvGrpSpPr/>
            <p:nvPr/>
          </p:nvGrpSpPr>
          <p:grpSpPr>
            <a:xfrm>
              <a:off x="1449985" y="37813"/>
              <a:ext cx="10272622" cy="6821167"/>
              <a:chOff x="2492401" y="-286771"/>
              <a:chExt cx="10272622" cy="6821167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659AAFA4-D637-0F74-D29A-FE2CA65AF9CD}"/>
                  </a:ext>
                </a:extLst>
              </p:cNvPr>
              <p:cNvGrpSpPr/>
              <p:nvPr/>
            </p:nvGrpSpPr>
            <p:grpSpPr>
              <a:xfrm>
                <a:off x="2492401" y="-286771"/>
                <a:ext cx="10272622" cy="6821167"/>
                <a:chOff x="846481" y="56864"/>
                <a:chExt cx="10272622" cy="6821167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00E96B95-3333-7D83-0365-6B8CF4CD429A}"/>
                    </a:ext>
                  </a:extLst>
                </p:cNvPr>
                <p:cNvGrpSpPr/>
                <p:nvPr/>
              </p:nvGrpSpPr>
              <p:grpSpPr>
                <a:xfrm>
                  <a:off x="846481" y="56864"/>
                  <a:ext cx="5963614" cy="6782375"/>
                  <a:chOff x="4760991" y="0"/>
                  <a:chExt cx="5498398" cy="6253288"/>
                </a:xfrm>
              </p:grpSpPr>
              <p:pic>
                <p:nvPicPr>
                  <p:cNvPr id="46" name="Picture 45" descr="A picture containing timeline&#10;&#10;Description automatically generated">
                    <a:extLst>
                      <a:ext uri="{FF2B5EF4-FFF2-40B4-BE49-F238E27FC236}">
                        <a16:creationId xmlns:a16="http://schemas.microsoft.com/office/drawing/2014/main" id="{9EE32C37-0026-F593-ECBD-80E7B15041B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b="8817"/>
                  <a:stretch/>
                </p:blipFill>
                <p:spPr>
                  <a:xfrm>
                    <a:off x="4760991" y="0"/>
                    <a:ext cx="3889225" cy="6253288"/>
                  </a:xfrm>
                  <a:prstGeom prst="rect">
                    <a:avLst/>
                  </a:prstGeom>
                </p:spPr>
              </p:pic>
              <p:grpSp>
                <p:nvGrpSpPr>
                  <p:cNvPr id="47" name="Group 46">
                    <a:extLst>
                      <a:ext uri="{FF2B5EF4-FFF2-40B4-BE49-F238E27FC236}">
                        <a16:creationId xmlns:a16="http://schemas.microsoft.com/office/drawing/2014/main" id="{C51E8EC4-7A48-34C7-CFA6-1B9DAE1DBA7A}"/>
                      </a:ext>
                    </a:extLst>
                  </p:cNvPr>
                  <p:cNvGrpSpPr/>
                  <p:nvPr/>
                </p:nvGrpSpPr>
                <p:grpSpPr>
                  <a:xfrm>
                    <a:off x="8899433" y="0"/>
                    <a:ext cx="1359956" cy="6253288"/>
                    <a:chOff x="8899433" y="0"/>
                    <a:chExt cx="1359956" cy="6253288"/>
                  </a:xfrm>
                </p:grpSpPr>
                <p:grpSp>
                  <p:nvGrpSpPr>
                    <p:cNvPr id="48" name="Group 47">
                      <a:extLst>
                        <a:ext uri="{FF2B5EF4-FFF2-40B4-BE49-F238E27FC236}">
                          <a16:creationId xmlns:a16="http://schemas.microsoft.com/office/drawing/2014/main" id="{F4E1811F-B281-C23B-EBF7-673D88E73F9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99433" y="0"/>
                      <a:ext cx="127166" cy="6253288"/>
                      <a:chOff x="7110407" y="0"/>
                      <a:chExt cx="45739" cy="6253288"/>
                    </a:xfrm>
                  </p:grpSpPr>
                  <p:sp>
                    <p:nvSpPr>
                      <p:cNvPr id="52" name="Rectangle 51">
                        <a:extLst>
                          <a:ext uri="{FF2B5EF4-FFF2-40B4-BE49-F238E27FC236}">
                            <a16:creationId xmlns:a16="http://schemas.microsoft.com/office/drawing/2014/main" id="{1BAB6CEE-EC60-04F8-F655-C9356CD20B8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10407" y="0"/>
                        <a:ext cx="45720" cy="857433"/>
                      </a:xfrm>
                      <a:prstGeom prst="rect">
                        <a:avLst/>
                      </a:prstGeom>
                      <a:solidFill>
                        <a:srgbClr val="FDE4B5"/>
                      </a:solidFill>
                      <a:ln w="31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53" name="Rectangle 52">
                        <a:extLst>
                          <a:ext uri="{FF2B5EF4-FFF2-40B4-BE49-F238E27FC236}">
                            <a16:creationId xmlns:a16="http://schemas.microsoft.com/office/drawing/2014/main" id="{62EC1505-04F8-86C9-D9AE-C9AAE13C7050}"/>
                          </a:ext>
                        </a:extLst>
                      </p:cNvPr>
                      <p:cNvSpPr/>
                      <p:nvPr/>
                    </p:nvSpPr>
                    <p:spPr>
                      <a:xfrm rot="5400000">
                        <a:off x="6512294" y="1457695"/>
                        <a:ext cx="1241945" cy="45719"/>
                      </a:xfrm>
                      <a:prstGeom prst="rect">
                        <a:avLst/>
                      </a:prstGeom>
                      <a:solidFill>
                        <a:srgbClr val="8FBC8F"/>
                      </a:solidFill>
                      <a:ln w="31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54" name="Rectangle 53">
                        <a:extLst>
                          <a:ext uri="{FF2B5EF4-FFF2-40B4-BE49-F238E27FC236}">
                            <a16:creationId xmlns:a16="http://schemas.microsoft.com/office/drawing/2014/main" id="{4432CCEB-61D5-36B7-AE32-D2A137CCE6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10427" y="2101526"/>
                        <a:ext cx="45719" cy="4151762"/>
                      </a:xfrm>
                      <a:prstGeom prst="rect">
                        <a:avLst/>
                      </a:prstGeom>
                      <a:solidFill>
                        <a:srgbClr val="B0C4DF"/>
                      </a:solidFill>
                      <a:ln w="3175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</p:grpSp>
                <p:sp>
                  <p:nvSpPr>
                    <p:cNvPr id="49" name="TextBox 48">
                      <a:extLst>
                        <a:ext uri="{FF2B5EF4-FFF2-40B4-BE49-F238E27FC236}">
                          <a16:creationId xmlns:a16="http://schemas.microsoft.com/office/drawing/2014/main" id="{5B92821C-2B34-EA86-7CBC-C51522A1EC2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26490" y="290217"/>
                      <a:ext cx="1232899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/>
                        <a:t>Malaysia</a:t>
                      </a:r>
                      <a:endParaRPr lang="en-US" dirty="0"/>
                    </a:p>
                  </p:txBody>
                </p:sp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E303F8A1-624F-C1C5-4C8D-0E2417CB1F0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26490" y="1276003"/>
                      <a:ext cx="1232899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/>
                        <a:t>India</a:t>
                      </a:r>
                      <a:endParaRPr lang="en-US" dirty="0"/>
                    </a:p>
                  </p:txBody>
                </p:sp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9915C1CF-24B4-95D0-BDBB-4F28771BF81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26490" y="3909933"/>
                      <a:ext cx="1232899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/>
                        <a:t>Bangladesh</a:t>
                      </a:r>
                      <a:endParaRPr lang="en-US" dirty="0"/>
                    </a:p>
                  </p:txBody>
                </p:sp>
              </p:grpSp>
            </p:grpSp>
            <p:pic>
              <p:nvPicPr>
                <p:cNvPr id="45" name="Picture 44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916AD611-A06D-E9DE-9C4A-7C2CEEB6593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49498" b="7708"/>
                <a:stretch/>
              </p:blipFill>
              <p:spPr>
                <a:xfrm>
                  <a:off x="6747266" y="56864"/>
                  <a:ext cx="4371837" cy="6821167"/>
                </a:xfrm>
                <a:prstGeom prst="rect">
                  <a:avLst/>
                </a:prstGeom>
              </p:spPr>
            </p:pic>
          </p:grpSp>
          <p:pic>
            <p:nvPicPr>
              <p:cNvPr id="20" name="Picture 19" descr="A picture containing timeline&#10;&#10;Description automatically generated">
                <a:extLst>
                  <a:ext uri="{FF2B5EF4-FFF2-40B4-BE49-F238E27FC236}">
                    <a16:creationId xmlns:a16="http://schemas.microsoft.com/office/drawing/2014/main" id="{D2D6DE42-52A7-AF87-150F-BB301D3D83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91060" r="79301" b="3818"/>
              <a:stretch/>
            </p:blipFill>
            <p:spPr>
              <a:xfrm>
                <a:off x="2671986" y="3863084"/>
                <a:ext cx="873151" cy="381000"/>
              </a:xfrm>
              <a:prstGeom prst="rect">
                <a:avLst/>
              </a:prstGeom>
            </p:spPr>
          </p:pic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F3716951-9672-43A7-5B60-BFEEA664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888" y="5928083"/>
            <a:ext cx="2918355" cy="720837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latin typeface="+mn-lt"/>
              </a:rPr>
              <a:t>MEME and FEL: Codons under Positive Selection</a:t>
            </a:r>
          </a:p>
        </p:txBody>
      </p:sp>
    </p:spTree>
    <p:extLst>
      <p:ext uri="{BB962C8B-B14F-4D97-AF65-F5344CB8AC3E}">
        <p14:creationId xmlns:p14="http://schemas.microsoft.com/office/powerpoint/2010/main" val="3794187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9AEC486-4611-9E44-DFCF-2EA8AB19B564}"/>
              </a:ext>
            </a:extLst>
          </p:cNvPr>
          <p:cNvGrpSpPr/>
          <p:nvPr/>
        </p:nvGrpSpPr>
        <p:grpSpPr>
          <a:xfrm>
            <a:off x="87440" y="1165366"/>
            <a:ext cx="12117056" cy="2098605"/>
            <a:chOff x="158051" y="0"/>
            <a:chExt cx="12117056" cy="209860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109049F-997B-F012-72E2-054B30CEC6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8051" y="729827"/>
              <a:ext cx="12117056" cy="1368778"/>
            </a:xfrm>
            <a:prstGeom prst="rect">
              <a:avLst/>
            </a:prstGeom>
          </p:spPr>
        </p:pic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7FF0F79-BA4B-DDA9-858C-E0DA027B0E56}"/>
                </a:ext>
              </a:extLst>
            </p:cNvPr>
            <p:cNvSpPr txBox="1">
              <a:spLocks/>
            </p:cNvSpPr>
            <p:nvPr/>
          </p:nvSpPr>
          <p:spPr>
            <a:xfrm>
              <a:off x="835385" y="0"/>
              <a:ext cx="10762389" cy="44026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en-US" sz="2000" dirty="0">
                  <a:latin typeface="+mn-lt"/>
                </a:rPr>
                <a:t>FEL and MEME: Sites under positive selection</a:t>
              </a: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829771BB-F111-EDE8-64E2-230163265FB3}"/>
              </a:ext>
            </a:extLst>
          </p:cNvPr>
          <p:cNvSpPr txBox="1">
            <a:spLocks/>
          </p:cNvSpPr>
          <p:nvPr/>
        </p:nvSpPr>
        <p:spPr>
          <a:xfrm>
            <a:off x="752277" y="3894720"/>
            <a:ext cx="10762389" cy="4402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2000" i="1" dirty="0">
                <a:latin typeface="+mn-lt"/>
              </a:rPr>
              <a:t>No phosphoprotein structures available for the region AA 51-470</a:t>
            </a:r>
          </a:p>
        </p:txBody>
      </p:sp>
    </p:spTree>
    <p:extLst>
      <p:ext uri="{BB962C8B-B14F-4D97-AF65-F5344CB8AC3E}">
        <p14:creationId xmlns:p14="http://schemas.microsoft.com/office/powerpoint/2010/main" val="308867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59AC3807-6B87-9A0A-276A-B6D7F9581737}"/>
              </a:ext>
            </a:extLst>
          </p:cNvPr>
          <p:cNvGrpSpPr/>
          <p:nvPr/>
        </p:nvGrpSpPr>
        <p:grpSpPr>
          <a:xfrm>
            <a:off x="1549585" y="21018"/>
            <a:ext cx="6587547" cy="6806160"/>
            <a:chOff x="1549585" y="21018"/>
            <a:chExt cx="6587547" cy="680616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CF3DE7-F1A0-982E-A62A-1B60398508FB}"/>
                </a:ext>
              </a:extLst>
            </p:cNvPr>
            <p:cNvSpPr txBox="1"/>
            <p:nvPr/>
          </p:nvSpPr>
          <p:spPr>
            <a:xfrm>
              <a:off x="5671334" y="21018"/>
              <a:ext cx="246579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aBSREL</a:t>
              </a:r>
              <a:r>
                <a:rPr lang="en-US" dirty="0"/>
                <a:t> branch with diversifying selection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50F5187-7ABB-2EF8-86E7-3E809CA2FDFA}"/>
                </a:ext>
              </a:extLst>
            </p:cNvPr>
            <p:cNvGrpSpPr/>
            <p:nvPr/>
          </p:nvGrpSpPr>
          <p:grpSpPr>
            <a:xfrm>
              <a:off x="1549585" y="34573"/>
              <a:ext cx="4006207" cy="6792605"/>
              <a:chOff x="1549585" y="34573"/>
              <a:chExt cx="4006207" cy="6792605"/>
            </a:xfrm>
          </p:grpSpPr>
          <p:pic>
            <p:nvPicPr>
              <p:cNvPr id="17" name="Picture 16" descr="Chart, scatter chart&#10;&#10;Description automatically generated">
                <a:extLst>
                  <a:ext uri="{FF2B5EF4-FFF2-40B4-BE49-F238E27FC236}">
                    <a16:creationId xmlns:a16="http://schemas.microsoft.com/office/drawing/2014/main" id="{B2DAB082-A48F-5FA2-6D4A-7408C05AEA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b="11345"/>
              <a:stretch/>
            </p:blipFill>
            <p:spPr>
              <a:xfrm>
                <a:off x="1549585" y="34573"/>
                <a:ext cx="4006207" cy="6792605"/>
              </a:xfrm>
              <a:prstGeom prst="rect">
                <a:avLst/>
              </a:prstGeom>
            </p:spPr>
          </p:pic>
          <p:pic>
            <p:nvPicPr>
              <p:cNvPr id="21" name="Picture 20" descr="Chart, scatter chart&#10;&#10;Description automatically generated">
                <a:extLst>
                  <a:ext uri="{FF2B5EF4-FFF2-40B4-BE49-F238E27FC236}">
                    <a16:creationId xmlns:a16="http://schemas.microsoft.com/office/drawing/2014/main" id="{7C8A2693-8156-B04B-D3FC-AD72E6473D1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87832" r="73497" b="5731"/>
              <a:stretch/>
            </p:blipFill>
            <p:spPr>
              <a:xfrm>
                <a:off x="1549585" y="3657600"/>
                <a:ext cx="1061763" cy="493160"/>
              </a:xfrm>
              <a:prstGeom prst="rect">
                <a:avLst/>
              </a:prstGeom>
            </p:spPr>
          </p:pic>
        </p:grpSp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F9F201E-F365-1D47-2957-346F21AA26B8}"/>
              </a:ext>
            </a:extLst>
          </p:cNvPr>
          <p:cNvSpPr/>
          <p:nvPr/>
        </p:nvSpPr>
        <p:spPr>
          <a:xfrm>
            <a:off x="4487280" y="164856"/>
            <a:ext cx="1068512" cy="215757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B231FD1-DB72-9C7E-8122-FD2661F0054C}"/>
              </a:ext>
            </a:extLst>
          </p:cNvPr>
          <p:cNvGrpSpPr/>
          <p:nvPr/>
        </p:nvGrpSpPr>
        <p:grpSpPr>
          <a:xfrm>
            <a:off x="6096000" y="5584206"/>
            <a:ext cx="1906750" cy="902515"/>
            <a:chOff x="5968390" y="3909518"/>
            <a:chExt cx="1906750" cy="902515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12FFFE6-4557-81BF-B295-2204D520A7C6}"/>
                </a:ext>
              </a:extLst>
            </p:cNvPr>
            <p:cNvGrpSpPr/>
            <p:nvPr/>
          </p:nvGrpSpPr>
          <p:grpSpPr>
            <a:xfrm>
              <a:off x="5968390" y="3909518"/>
              <a:ext cx="1900719" cy="276999"/>
              <a:chOff x="5968390" y="3909518"/>
              <a:chExt cx="1900719" cy="276999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7343CBB2-B94C-5F87-5E02-0BCFEFC48DC4}"/>
                  </a:ext>
                </a:extLst>
              </p:cNvPr>
              <p:cNvSpPr/>
              <p:nvPr/>
            </p:nvSpPr>
            <p:spPr>
              <a:xfrm>
                <a:off x="5968390" y="3945277"/>
                <a:ext cx="667820" cy="205483"/>
              </a:xfrm>
              <a:prstGeom prst="rect">
                <a:avLst/>
              </a:prstGeom>
              <a:solidFill>
                <a:srgbClr val="FDE4B5"/>
              </a:solidFill>
              <a:ln>
                <a:solidFill>
                  <a:srgbClr val="FDE4B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2B733A3-B23A-EFCA-D6D6-2BCB484D2F88}"/>
                  </a:ext>
                </a:extLst>
              </p:cNvPr>
              <p:cNvSpPr txBox="1"/>
              <p:nvPr/>
            </p:nvSpPr>
            <p:spPr>
              <a:xfrm>
                <a:off x="6636210" y="3909518"/>
                <a:ext cx="12328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Malaysia</a:t>
                </a:r>
                <a:endParaRPr lang="en-US" dirty="0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6C2983E-5CD8-8380-45A0-BD6879B31116}"/>
                </a:ext>
              </a:extLst>
            </p:cNvPr>
            <p:cNvGrpSpPr/>
            <p:nvPr/>
          </p:nvGrpSpPr>
          <p:grpSpPr>
            <a:xfrm>
              <a:off x="5974421" y="4222276"/>
              <a:ext cx="1900719" cy="276999"/>
              <a:chOff x="5968390" y="3909518"/>
              <a:chExt cx="1900719" cy="276999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391DFD4-99EA-0C1C-5D3C-DA80BAEC675E}"/>
                  </a:ext>
                </a:extLst>
              </p:cNvPr>
              <p:cNvSpPr/>
              <p:nvPr/>
            </p:nvSpPr>
            <p:spPr>
              <a:xfrm>
                <a:off x="5968390" y="3945277"/>
                <a:ext cx="667820" cy="205483"/>
              </a:xfrm>
              <a:prstGeom prst="rect">
                <a:avLst/>
              </a:prstGeom>
              <a:solidFill>
                <a:srgbClr val="8FBC8F"/>
              </a:solidFill>
              <a:ln>
                <a:solidFill>
                  <a:srgbClr val="8FBC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08BA42A-1AE6-9FDF-1689-AC8026E86AAA}"/>
                  </a:ext>
                </a:extLst>
              </p:cNvPr>
              <p:cNvSpPr txBox="1"/>
              <p:nvPr/>
            </p:nvSpPr>
            <p:spPr>
              <a:xfrm>
                <a:off x="6636210" y="3909518"/>
                <a:ext cx="12328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India</a:t>
                </a:r>
                <a:endParaRPr lang="en-US" dirty="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1FCE94B-6436-879C-7683-3ACF9D8FA1B2}"/>
                </a:ext>
              </a:extLst>
            </p:cNvPr>
            <p:cNvGrpSpPr/>
            <p:nvPr/>
          </p:nvGrpSpPr>
          <p:grpSpPr>
            <a:xfrm>
              <a:off x="5974421" y="4535034"/>
              <a:ext cx="1900719" cy="276999"/>
              <a:chOff x="5968390" y="3909518"/>
              <a:chExt cx="1900719" cy="276999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3E45AE32-319B-12DA-034D-7A3BFA308330}"/>
                  </a:ext>
                </a:extLst>
              </p:cNvPr>
              <p:cNvSpPr/>
              <p:nvPr/>
            </p:nvSpPr>
            <p:spPr>
              <a:xfrm>
                <a:off x="5968390" y="3945277"/>
                <a:ext cx="667820" cy="205483"/>
              </a:xfrm>
              <a:prstGeom prst="rect">
                <a:avLst/>
              </a:prstGeom>
              <a:solidFill>
                <a:srgbClr val="B0C4DF"/>
              </a:solidFill>
              <a:ln>
                <a:solidFill>
                  <a:srgbClr val="B0C4D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3CD2DC9-CAF4-4946-F712-C45ADC923058}"/>
                  </a:ext>
                </a:extLst>
              </p:cNvPr>
              <p:cNvSpPr txBox="1"/>
              <p:nvPr/>
            </p:nvSpPr>
            <p:spPr>
              <a:xfrm>
                <a:off x="6636210" y="3909518"/>
                <a:ext cx="12328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Bangladesh</a:t>
                </a: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474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78E0702-03B0-4AC1-9187-037D748AF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440267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000" dirty="0">
                <a:latin typeface="+mn-lt"/>
              </a:rPr>
              <a:t>Contrast FEL: Bangladesh vs. Malaysia </a:t>
            </a:r>
            <a:r>
              <a:rPr lang="en-US" sz="2000" dirty="0" err="1">
                <a:latin typeface="+mn-lt"/>
              </a:rPr>
              <a:t>dN</a:t>
            </a:r>
            <a:r>
              <a:rPr lang="en-US" sz="2000" dirty="0">
                <a:latin typeface="+mn-lt"/>
              </a:rPr>
              <a:t>/</a:t>
            </a:r>
            <a:r>
              <a:rPr lang="en-US" sz="2000" dirty="0" err="1">
                <a:latin typeface="+mn-lt"/>
              </a:rPr>
              <a:t>dS</a:t>
            </a:r>
            <a:endParaRPr lang="en-US" sz="2000" dirty="0">
              <a:latin typeface="+mn-l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374435-1731-261D-9712-FCA7ACC0A9FB}"/>
              </a:ext>
            </a:extLst>
          </p:cNvPr>
          <p:cNvGrpSpPr/>
          <p:nvPr/>
        </p:nvGrpSpPr>
        <p:grpSpPr>
          <a:xfrm>
            <a:off x="49953" y="3848382"/>
            <a:ext cx="12142047" cy="2215113"/>
            <a:chOff x="12480" y="1797786"/>
            <a:chExt cx="12142047" cy="2215113"/>
          </a:xfrm>
        </p:grpSpPr>
        <p:pic>
          <p:nvPicPr>
            <p:cNvPr id="7" name="Picture 6" descr="A close-up of a circuit board&#10;&#10;Description automatically generated with low confidence">
              <a:extLst>
                <a:ext uri="{FF2B5EF4-FFF2-40B4-BE49-F238E27FC236}">
                  <a16:creationId xmlns:a16="http://schemas.microsoft.com/office/drawing/2014/main" id="{0CBA0D9C-9C4C-A0EE-5283-B2E08A6DE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480" y="2315262"/>
              <a:ext cx="12142047" cy="1697637"/>
            </a:xfrm>
            <a:prstGeom prst="rect">
              <a:avLst/>
            </a:prstGeom>
          </p:spPr>
        </p:pic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3B1B6EE-9D8C-AB91-2167-D6DFB09D6344}"/>
                </a:ext>
              </a:extLst>
            </p:cNvPr>
            <p:cNvSpPr txBox="1">
              <a:spLocks/>
            </p:cNvSpPr>
            <p:nvPr/>
          </p:nvSpPr>
          <p:spPr>
            <a:xfrm>
              <a:off x="702308" y="1797786"/>
              <a:ext cx="10762389" cy="44026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en-US" sz="2000" dirty="0">
                  <a:latin typeface="+mn-lt"/>
                </a:rPr>
                <a:t>FEL: Sites under negative selection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AFD840B-280D-B584-E534-49B90CFFB78B}"/>
              </a:ext>
            </a:extLst>
          </p:cNvPr>
          <p:cNvGrpSpPr/>
          <p:nvPr/>
        </p:nvGrpSpPr>
        <p:grpSpPr>
          <a:xfrm>
            <a:off x="37471" y="990616"/>
            <a:ext cx="12117056" cy="2265530"/>
            <a:chOff x="37470" y="782667"/>
            <a:chExt cx="12117056" cy="226553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D5234EE9-0563-19AE-BC77-971010EC997E}"/>
                </a:ext>
              </a:extLst>
            </p:cNvPr>
            <p:cNvGrpSpPr/>
            <p:nvPr/>
          </p:nvGrpSpPr>
          <p:grpSpPr>
            <a:xfrm>
              <a:off x="37470" y="782667"/>
              <a:ext cx="12117056" cy="1578736"/>
              <a:chOff x="37470" y="782667"/>
              <a:chExt cx="12117056" cy="157873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D5B37DD0-13D5-C1E0-6E71-CDA4E5DB43E1}"/>
                  </a:ext>
                </a:extLst>
              </p:cNvPr>
              <p:cNvGrpSpPr/>
              <p:nvPr/>
            </p:nvGrpSpPr>
            <p:grpSpPr>
              <a:xfrm>
                <a:off x="37470" y="992625"/>
                <a:ext cx="12117056" cy="1368778"/>
                <a:chOff x="37471" y="534141"/>
                <a:chExt cx="12117056" cy="1368778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BCBE912B-9CEC-A21E-481E-D167B569D1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7471" y="534141"/>
                  <a:ext cx="12117056" cy="1368778"/>
                </a:xfrm>
                <a:prstGeom prst="rect">
                  <a:avLst/>
                </a:prstGeom>
              </p:spPr>
            </p:pic>
            <mc:AlternateContent xmlns:mc="http://schemas.openxmlformats.org/markup-compatibility/2006">
              <mc:Choice xmlns:p14="http://schemas.microsoft.com/office/powerpoint/2010/main" Requires="p14">
                <p:contentPart p14:bwMode="auto" r:id="rId5">
                  <p14:nvContentPartPr>
                    <p14:cNvPr id="14" name="Ink 13">
                      <a:extLst>
                        <a:ext uri="{FF2B5EF4-FFF2-40B4-BE49-F238E27FC236}">
                          <a16:creationId xmlns:a16="http://schemas.microsoft.com/office/drawing/2014/main" id="{D6E2ECD5-804A-A97E-4D03-A31DBCC5640F}"/>
                        </a:ext>
                      </a:extLst>
                    </p14:cNvPr>
                    <p14:cNvContentPartPr/>
                    <p14:nvPr/>
                  </p14:nvContentPartPr>
                  <p14:xfrm>
                    <a:off x="6908685" y="831150"/>
                    <a:ext cx="254520" cy="221400"/>
                  </p14:xfrm>
                </p:contentPart>
              </mc:Choice>
              <mc:Fallback>
                <p:pic>
                  <p:nvPicPr>
                    <p:cNvPr id="14" name="Ink 13">
                      <a:extLst>
                        <a:ext uri="{FF2B5EF4-FFF2-40B4-BE49-F238E27FC236}">
                          <a16:creationId xmlns:a16="http://schemas.microsoft.com/office/drawing/2014/main" id="{D6E2ECD5-804A-A97E-4D03-A31DBCC5640F}"/>
                        </a:ext>
                      </a:extLst>
                    </p:cNvPr>
                    <p:cNvPicPr/>
                    <p:nvPr/>
                  </p:nvPicPr>
                  <p:blipFill>
                    <a:blip r:embed="rId6"/>
                    <a:stretch>
                      <a:fillRect/>
                    </a:stretch>
                  </p:blipFill>
                  <p:spPr>
                    <a:xfrm>
                      <a:off x="6904365" y="826830"/>
                      <a:ext cx="263160" cy="230040"/>
                    </a:xfrm>
                    <a:prstGeom prst="rect">
                      <a:avLst/>
                    </a:prstGeom>
                  </p:spPr>
                </p:pic>
              </mc:Fallback>
            </mc:AlternateContent>
            <mc:AlternateContent xmlns:mc="http://schemas.openxmlformats.org/markup-compatibility/2006">
              <mc:Choice xmlns:p14="http://schemas.microsoft.com/office/powerpoint/2010/main" Requires="p14">
                <p:contentPart p14:bwMode="auto" r:id="rId7">
                  <p14:nvContentPartPr>
                    <p14:cNvPr id="16" name="Ink 15">
                      <a:extLst>
                        <a:ext uri="{FF2B5EF4-FFF2-40B4-BE49-F238E27FC236}">
                          <a16:creationId xmlns:a16="http://schemas.microsoft.com/office/drawing/2014/main" id="{F6B08751-AD03-829E-6737-D92DB0607706}"/>
                        </a:ext>
                      </a:extLst>
                    </p14:cNvPr>
                    <p14:cNvContentPartPr/>
                    <p14:nvPr/>
                  </p14:nvContentPartPr>
                  <p14:xfrm>
                    <a:off x="7410885" y="861030"/>
                    <a:ext cx="232920" cy="361080"/>
                  </p14:xfrm>
                </p:contentPart>
              </mc:Choice>
              <mc:Fallback>
                <p:pic>
                  <p:nvPicPr>
                    <p:cNvPr id="16" name="Ink 15">
                      <a:extLst>
                        <a:ext uri="{FF2B5EF4-FFF2-40B4-BE49-F238E27FC236}">
                          <a16:creationId xmlns:a16="http://schemas.microsoft.com/office/drawing/2014/main" id="{F6B08751-AD03-829E-6737-D92DB0607706}"/>
                        </a:ext>
                      </a:extLst>
                    </p:cNvPr>
                    <p:cNvPicPr/>
                    <p:nvPr/>
                  </p:nvPicPr>
                  <p:blipFill>
                    <a:blip r:embed="rId8"/>
                    <a:stretch>
                      <a:fillRect/>
                    </a:stretch>
                  </p:blipFill>
                  <p:spPr>
                    <a:xfrm>
                      <a:off x="7406565" y="856710"/>
                      <a:ext cx="241560" cy="369720"/>
                    </a:xfrm>
                    <a:prstGeom prst="rect">
                      <a:avLst/>
                    </a:prstGeom>
                  </p:spPr>
                </p:pic>
              </mc:Fallback>
            </mc:AlternateContent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3BE006D-7324-A997-39C0-9455CE273887}"/>
                  </a:ext>
                </a:extLst>
              </p:cNvPr>
              <p:cNvSpPr txBox="1"/>
              <p:nvPr/>
            </p:nvSpPr>
            <p:spPr>
              <a:xfrm>
                <a:off x="6343012" y="782667"/>
                <a:ext cx="179133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C00000"/>
                    </a:solidFill>
                  </a:rPr>
                  <a:t>Also positive selection</a:t>
                </a: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326467F-697E-6BFE-EA96-F58B2AF615FC}"/>
                </a:ext>
              </a:extLst>
            </p:cNvPr>
            <p:cNvSpPr txBox="1"/>
            <p:nvPr/>
          </p:nvSpPr>
          <p:spPr>
            <a:xfrm>
              <a:off x="6576685" y="2524977"/>
              <a:ext cx="20243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C00000"/>
                  </a:solidFill>
                </a:rPr>
                <a:t>1 additional site when separating Indian isolates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8388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8DA156E5-C243-1E91-AB7B-BB55B783F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08" y="0"/>
            <a:ext cx="82883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28609C-4373-5D65-9405-D7E2EF96F5C5}"/>
              </a:ext>
            </a:extLst>
          </p:cNvPr>
          <p:cNvSpPr txBox="1"/>
          <p:nvPr/>
        </p:nvSpPr>
        <p:spPr>
          <a:xfrm>
            <a:off x="9132570" y="6488668"/>
            <a:ext cx="30594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Jensen </a:t>
            </a:r>
            <a:r>
              <a:rPr lang="en-US" sz="1400" i="1" dirty="0"/>
              <a:t>et al., Biophysical Journal</a:t>
            </a:r>
            <a:r>
              <a:rPr lang="en-US" sz="1400" dirty="0"/>
              <a:t>, 2020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481116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</TotalTime>
  <Words>299</Words>
  <Application>Microsoft Macintosh PowerPoint</Application>
  <PresentationFormat>Widescreen</PresentationFormat>
  <Paragraphs>33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Nipah Virus Phosphoprotein Evolutionary Selection Analysis</vt:lpstr>
      <vt:lpstr>MEME and FEL: Codons under Positive Selection</vt:lpstr>
      <vt:lpstr>MEME and FEL: Codons under Positive Selection</vt:lpstr>
      <vt:lpstr>PowerPoint Presentation</vt:lpstr>
      <vt:lpstr>PowerPoint Presentation</vt:lpstr>
      <vt:lpstr>Contrast FEL: Bangladesh vs. Malaysia dN/dS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Nipah Virus Phosphoprotein Evolutionary Selection Analysis</dc:title>
  <dc:creator>Kulkarni, Sanjana</dc:creator>
  <cp:lastModifiedBy>Kulkarni, Sanjana</cp:lastModifiedBy>
  <cp:revision>12</cp:revision>
  <dcterms:created xsi:type="dcterms:W3CDTF">2022-08-22T18:06:14Z</dcterms:created>
  <dcterms:modified xsi:type="dcterms:W3CDTF">2022-08-23T22:59:29Z</dcterms:modified>
</cp:coreProperties>
</file>

<file path=docProps/thumbnail.jpeg>
</file>